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Inter SemiBold"/>
      <p:regular r:id="rId21"/>
      <p:bold r:id="rId22"/>
    </p:embeddedFont>
    <p:embeddedFont>
      <p:font typeface="Inter"/>
      <p:regular r:id="rId23"/>
      <p:bold r:id="rId24"/>
    </p:embeddedFont>
    <p:embeddedFont>
      <p:font typeface="Inter Medium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35">
          <p15:clr>
            <a:srgbClr val="9AA0A6"/>
          </p15:clr>
        </p15:guide>
        <p15:guide id="2" orient="horz" pos="873">
          <p15:clr>
            <a:srgbClr val="9AA0A6"/>
          </p15:clr>
        </p15:guide>
        <p15:guide id="3" orient="horz" pos="266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35"/>
        <p:guide pos="873" orient="horz"/>
        <p:guide pos="266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InterSemiBold-bold.fntdata"/><Relationship Id="rId21" Type="http://schemas.openxmlformats.org/officeDocument/2006/relationships/font" Target="fonts/InterSemiBold-regular.fntdata"/><Relationship Id="rId24" Type="http://schemas.openxmlformats.org/officeDocument/2006/relationships/font" Target="fonts/Inter-bold.fntdata"/><Relationship Id="rId23" Type="http://schemas.openxmlformats.org/officeDocument/2006/relationships/font" Target="fonts/Inte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nterMedium-bold.fntdata"/><Relationship Id="rId25" Type="http://schemas.openxmlformats.org/officeDocument/2006/relationships/font" Target="fonts/Inter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youtu.be/c4U8ha9odjo?t=3003" TargetMode="External"/><Relationship Id="rId3" Type="http://schemas.openxmlformats.org/officeDocument/2006/relationships/hyperlink" Target="https://youtu.be/-pawzPjUb9U?t=730" TargetMode="External"/><Relationship Id="rId4" Type="http://schemas.openxmlformats.org/officeDocument/2006/relationships/hyperlink" Target="https://youtu.be/-pawzPjUb9U?t=730" TargetMode="External"/><Relationship Id="rId5" Type="http://schemas.openxmlformats.org/officeDocument/2006/relationships/hyperlink" Target="https://youtu.be/hghPDqv-xxU?t=309" TargetMode="External"/><Relationship Id="rId6" Type="http://schemas.openxmlformats.org/officeDocument/2006/relationships/hyperlink" Target="https://youtu.be/PH8XaK99Smc?t=2690" TargetMode="External"/><Relationship Id="rId7" Type="http://schemas.openxmlformats.org/officeDocument/2006/relationships/hyperlink" Target="https://youtu.be/PH8XaK99Smc?t=5700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48745b12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48745b12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c806e71b2e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c806e71b2e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bc3b886e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bc3b886e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c806e71b2e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c806e71b2e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8c4cef39be_2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8c4cef39be_2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c6d8894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c6d8894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Good projects to pass on to students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 u="sng">
                <a:solidFill>
                  <a:schemeClr val="hlink"/>
                </a:solidFill>
                <a:hlinkClick r:id="rId2"/>
              </a:rPr>
              <a:t>https://youtu.be/c4U8ha9odjo?t=3003</a:t>
            </a:r>
            <a:r>
              <a:rPr lang="fr" sz="1200">
                <a:solidFill>
                  <a:srgbClr val="DCDDDE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 u="sng">
                <a:solidFill>
                  <a:schemeClr val="hlink"/>
                </a:solidFill>
                <a:hlinkClick r:id="rId4"/>
              </a:rPr>
              <a:t>https://youtu.be/-pawzPjUb9U?t=730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 u="sng">
                <a:solidFill>
                  <a:schemeClr val="hlink"/>
                </a:solidFill>
                <a:hlinkClick r:id="rId5"/>
              </a:rPr>
              <a:t>https://youtu.be/hghPDqv-xxU?t=309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 u="sng">
                <a:solidFill>
                  <a:schemeClr val="hlink"/>
                </a:solidFill>
                <a:hlinkClick r:id="rId6"/>
              </a:rPr>
              <a:t>https://youtu.be/PH8XaK99Smc?t=2690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 u="sng">
                <a:solidFill>
                  <a:schemeClr val="hlink"/>
                </a:solidFill>
                <a:hlinkClick r:id="rId7"/>
              </a:rPr>
              <a:t>https://youtu.be/PH8XaK99Smc?t=5700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7ed9f117a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77ed9f117a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c4cef39be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c4cef39be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c4cef39be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8c4cef39be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c4cef39be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c4cef39be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c4cef39b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c4cef39b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7626dc2a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7626dc2a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bc3b886e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bc3b886e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9d540e90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49d540e90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c806e71b2e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c806e71b2e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hyperlink" Target="https://docs.google.com/presentation/d/15fl2DkXq3QWOVrYPi_1tHhvFuwk54DMZ4N-HKu_innA/edit?usp=sharin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hyperlink" Target="https://www.youtube.com/@JedhaBootcamp/streams" TargetMode="External"/><Relationship Id="rId5" Type="http://schemas.openxmlformats.org/officeDocument/2006/relationships/hyperlink" Target="https://app.jedha.co/course/projects-prep-ft/project-overview-ft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DAD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744175" y="2862200"/>
            <a:ext cx="8121900" cy="59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DemoDay #54 - 17/06, 6:30PM</a:t>
            </a:r>
            <a:endParaRPr sz="40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rgbClr val="0E3449"/>
                </a:solidFill>
                <a:latin typeface="Inter Medium"/>
                <a:ea typeface="Inter Medium"/>
                <a:cs typeface="Inter Medium"/>
                <a:sym typeface="Inter Medium"/>
              </a:rPr>
              <a:t>Everything you need to know </a:t>
            </a:r>
            <a:endParaRPr sz="3500">
              <a:solidFill>
                <a:srgbClr val="0E3449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500" y="795925"/>
            <a:ext cx="721025" cy="75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idx="4294967295" type="ctrTitle"/>
          </p:nvPr>
        </p:nvSpPr>
        <p:spPr>
          <a:xfrm>
            <a:off x="1192677" y="403300"/>
            <a:ext cx="64566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 Science Project - </a:t>
            </a: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Structure 1/3</a:t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156" name="Google Shape;156;p22"/>
          <p:cNvSpPr txBox="1"/>
          <p:nvPr>
            <p:ph idx="4294967295" type="ctrTitle"/>
          </p:nvPr>
        </p:nvSpPr>
        <p:spPr>
          <a:xfrm>
            <a:off x="897375" y="2897907"/>
            <a:ext cx="8514600" cy="7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Group members (1 slide)</a:t>
            </a:r>
            <a:endParaRPr sz="2000">
              <a:solidFill>
                <a:srgbClr val="4B5258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" sz="18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Names</a:t>
            </a:r>
            <a:endParaRPr i="1" sz="18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" sz="18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LinkedIn profile</a:t>
            </a:r>
            <a:endParaRPr i="1" sz="18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" sz="18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Picture (optional) </a:t>
            </a:r>
            <a:endParaRPr i="1" sz="18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7" name="Google Shape;157;p22"/>
          <p:cNvSpPr/>
          <p:nvPr/>
        </p:nvSpPr>
        <p:spPr>
          <a:xfrm rot="-355994">
            <a:off x="559852" y="3141113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2"/>
          <p:cNvSpPr txBox="1"/>
          <p:nvPr>
            <p:ph idx="4294967295" type="ctrTitle"/>
          </p:nvPr>
        </p:nvSpPr>
        <p:spPr>
          <a:xfrm>
            <a:off x="897380" y="2111355"/>
            <a:ext cx="7411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7</a:t>
            </a: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slides </a:t>
            </a:r>
            <a:r>
              <a:rPr lang="fr" sz="20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maximum</a:t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9" name="Google Shape;159;p22"/>
          <p:cNvSpPr/>
          <p:nvPr/>
        </p:nvSpPr>
        <p:spPr>
          <a:xfrm rot="-355994">
            <a:off x="559852" y="2354563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2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2"/>
          <p:cNvSpPr txBox="1"/>
          <p:nvPr>
            <p:ph idx="4294967295" type="ctrTitle"/>
          </p:nvPr>
        </p:nvSpPr>
        <p:spPr>
          <a:xfrm>
            <a:off x="892478" y="1363520"/>
            <a:ext cx="75534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use this </a:t>
            </a:r>
            <a:r>
              <a:rPr lang="fr" sz="2000" u="sng">
                <a:solidFill>
                  <a:schemeClr val="hlink"/>
                </a:solidFill>
                <a:latin typeface="Inter Medium"/>
                <a:ea typeface="Inter Medium"/>
                <a:cs typeface="Inter Medium"/>
                <a:sym typeface="Inter Medium"/>
                <a:hlinkClick r:id="rId4"/>
              </a:rPr>
              <a:t>template</a:t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63" name="Google Shape;163;p22"/>
          <p:cNvSpPr/>
          <p:nvPr/>
        </p:nvSpPr>
        <p:spPr>
          <a:xfrm rot="-355994">
            <a:off x="559852" y="1606691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idx="4294967295" type="ctrTitle"/>
          </p:nvPr>
        </p:nvSpPr>
        <p:spPr>
          <a:xfrm>
            <a:off x="1192678" y="403300"/>
            <a:ext cx="66726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 Science Project - Structure 2/3</a:t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"/>
          <p:cNvSpPr txBox="1"/>
          <p:nvPr>
            <p:ph idx="4294967295" type="ctrTitle"/>
          </p:nvPr>
        </p:nvSpPr>
        <p:spPr>
          <a:xfrm>
            <a:off x="906100" y="3257607"/>
            <a:ext cx="8514600" cy="7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Results</a:t>
            </a: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(up to 2 slides)</a:t>
            </a:r>
            <a:endParaRPr sz="2000">
              <a:solidFill>
                <a:srgbClr val="4B5258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800">
                <a:solidFill>
                  <a:schemeClr val="dk2"/>
                </a:solidFill>
              </a:rPr>
              <a:t>If deployed: video demo of the app or dashboard.</a:t>
            </a:r>
            <a:endParaRPr i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800">
                <a:solidFill>
                  <a:schemeClr val="dk2"/>
                </a:solidFill>
              </a:rPr>
              <a:t>If not deployed: conclusion of the analysis</a:t>
            </a:r>
            <a:r>
              <a:rPr lang="fr" sz="1800">
                <a:solidFill>
                  <a:schemeClr val="dk2"/>
                </a:solidFill>
              </a:rPr>
              <a:t>.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71" name="Google Shape;171;p23"/>
          <p:cNvSpPr/>
          <p:nvPr/>
        </p:nvSpPr>
        <p:spPr>
          <a:xfrm rot="-355994">
            <a:off x="568577" y="3500813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3"/>
          <p:cNvSpPr txBox="1"/>
          <p:nvPr>
            <p:ph idx="4294967295" type="ctrTitle"/>
          </p:nvPr>
        </p:nvSpPr>
        <p:spPr>
          <a:xfrm>
            <a:off x="897375" y="1373907"/>
            <a:ext cx="8514600" cy="7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Pitch (1 slide)</a:t>
            </a:r>
            <a:endParaRPr sz="2000">
              <a:solidFill>
                <a:srgbClr val="4B5258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" sz="18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What problem is your project solving ? </a:t>
            </a:r>
            <a:endParaRPr i="1" sz="18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" sz="18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Who could benefit from it ? </a:t>
            </a:r>
            <a:endParaRPr i="1" sz="18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" sz="18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Important contextualization infos</a:t>
            </a: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</a:t>
            </a:r>
            <a:endParaRPr sz="2000">
              <a:solidFill>
                <a:srgbClr val="4B5258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73" name="Google Shape;173;p23"/>
          <p:cNvSpPr/>
          <p:nvPr/>
        </p:nvSpPr>
        <p:spPr>
          <a:xfrm rot="-355994">
            <a:off x="559852" y="1617113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4"/>
          <p:cNvSpPr txBox="1"/>
          <p:nvPr>
            <p:ph idx="4294967295" type="ctrTitle"/>
          </p:nvPr>
        </p:nvSpPr>
        <p:spPr>
          <a:xfrm>
            <a:off x="888650" y="3349307"/>
            <a:ext cx="8514600" cy="7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What’s next?</a:t>
            </a: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(1 slide)</a:t>
            </a:r>
            <a:endParaRPr sz="2000">
              <a:solidFill>
                <a:srgbClr val="4B5258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" sz="1800">
                <a:solidFill>
                  <a:schemeClr val="dk2"/>
                </a:solidFill>
              </a:rPr>
              <a:t>How to improve the solution? </a:t>
            </a:r>
            <a:endParaRPr i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" sz="1800">
                <a:solidFill>
                  <a:schemeClr val="dk2"/>
                </a:solidFill>
              </a:rPr>
              <a:t>How to go further? </a:t>
            </a:r>
            <a:endParaRPr i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0" name="Google Shape;180;p24"/>
          <p:cNvSpPr/>
          <p:nvPr/>
        </p:nvSpPr>
        <p:spPr>
          <a:xfrm rot="-355994">
            <a:off x="551127" y="3592513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4"/>
          <p:cNvSpPr txBox="1"/>
          <p:nvPr>
            <p:ph idx="4294967295" type="ctrTitle"/>
          </p:nvPr>
        </p:nvSpPr>
        <p:spPr>
          <a:xfrm>
            <a:off x="906100" y="1352557"/>
            <a:ext cx="8514600" cy="7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Solution description (up to 2 slides)</a:t>
            </a:r>
            <a:endParaRPr sz="2000">
              <a:solidFill>
                <a:srgbClr val="4B5258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800">
                <a:solidFill>
                  <a:schemeClr val="dk2"/>
                </a:solidFill>
              </a:rPr>
              <a:t>Methodology</a:t>
            </a:r>
            <a:endParaRPr i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800">
                <a:solidFill>
                  <a:schemeClr val="dk2"/>
                </a:solidFill>
              </a:rPr>
              <a:t>Dataset</a:t>
            </a:r>
            <a:endParaRPr i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800">
                <a:solidFill>
                  <a:schemeClr val="dk2"/>
                </a:solidFill>
              </a:rPr>
              <a:t>Models</a:t>
            </a:r>
            <a:endParaRPr i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800">
                <a:solidFill>
                  <a:schemeClr val="dk2"/>
                </a:solidFill>
              </a:rPr>
              <a:t>Technologies</a:t>
            </a:r>
            <a:endParaRPr i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2" name="Google Shape;182;p24"/>
          <p:cNvSpPr/>
          <p:nvPr/>
        </p:nvSpPr>
        <p:spPr>
          <a:xfrm rot="-355994">
            <a:off x="568577" y="1595763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4"/>
          <p:cNvSpPr txBox="1"/>
          <p:nvPr>
            <p:ph idx="4294967295" type="ctrTitle"/>
          </p:nvPr>
        </p:nvSpPr>
        <p:spPr>
          <a:xfrm>
            <a:off x="1168702" y="409250"/>
            <a:ext cx="64566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 Science Project - Structure 1/3</a:t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F4FF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idx="4294967295" type="ctrTitle"/>
          </p:nvPr>
        </p:nvSpPr>
        <p:spPr>
          <a:xfrm>
            <a:off x="1040276" y="1702750"/>
            <a:ext cx="7572900" cy="13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0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Career</a:t>
            </a:r>
            <a:endParaRPr b="1" sz="40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rgbClr val="0E3449"/>
                </a:solidFill>
                <a:latin typeface="Inter Medium"/>
                <a:ea typeface="Inter Medium"/>
                <a:cs typeface="Inter Medium"/>
                <a:sym typeface="Inter Medium"/>
              </a:rPr>
              <a:t>How to kickstart your new career</a:t>
            </a:r>
            <a:endParaRPr sz="3500">
              <a:solidFill>
                <a:srgbClr val="0E3449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189" name="Google Shape;1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idx="4294967295" type="ctr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Your e-reputation</a:t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195" name="Google Shape;195;p26"/>
          <p:cNvSpPr txBox="1"/>
          <p:nvPr>
            <p:ph idx="4294967295" type="ctrTitle"/>
          </p:nvPr>
        </p:nvSpPr>
        <p:spPr>
          <a:xfrm>
            <a:off x="897375" y="2237750"/>
            <a:ext cx="68703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0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Communicate on your training, and on your DD project</a:t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96" name="Google Shape;196;p26"/>
          <p:cNvSpPr/>
          <p:nvPr/>
        </p:nvSpPr>
        <p:spPr>
          <a:xfrm rot="-355994">
            <a:off x="559852" y="2480956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6"/>
          <p:cNvSpPr txBox="1"/>
          <p:nvPr>
            <p:ph idx="4294967295" type="ctrTitle"/>
          </p:nvPr>
        </p:nvSpPr>
        <p:spPr>
          <a:xfrm>
            <a:off x="883075" y="1301075"/>
            <a:ext cx="79212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Update your LinkedIn profile before the DD </a:t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8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Some recruiters attend the Youtube Live</a:t>
            </a:r>
            <a:endParaRPr i="1" sz="18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00" name="Google Shape;200;p26"/>
          <p:cNvSpPr/>
          <p:nvPr/>
        </p:nvSpPr>
        <p:spPr>
          <a:xfrm rot="-355994">
            <a:off x="545552" y="1544269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6"/>
          <p:cNvSpPr txBox="1"/>
          <p:nvPr>
            <p:ph idx="4294967295" type="ctrTitle"/>
          </p:nvPr>
        </p:nvSpPr>
        <p:spPr>
          <a:xfrm>
            <a:off x="897376" y="2999750"/>
            <a:ext cx="5744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It’s your event ! Bring your network :)</a:t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02" name="Google Shape;202;p26"/>
          <p:cNvSpPr/>
          <p:nvPr/>
        </p:nvSpPr>
        <p:spPr>
          <a:xfrm rot="-355994">
            <a:off x="559852" y="3242956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DBD0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 txBox="1"/>
          <p:nvPr>
            <p:ph idx="4294967295" type="ctrTitle"/>
          </p:nvPr>
        </p:nvSpPr>
        <p:spPr>
          <a:xfrm>
            <a:off x="1089725" y="1970775"/>
            <a:ext cx="64224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6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Any questions?</a:t>
            </a:r>
            <a:endParaRPr sz="56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208" name="Google Shape;20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2375" y="915775"/>
            <a:ext cx="797425" cy="8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idx="4294967295" type="ctrTitle"/>
          </p:nvPr>
        </p:nvSpPr>
        <p:spPr>
          <a:xfrm>
            <a:off x="1387675" y="318850"/>
            <a:ext cx="71382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First things first : congrats, you made it (and you can be proud)!</a:t>
            </a:r>
            <a:endParaRPr sz="16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5500" y="868754"/>
            <a:ext cx="3713450" cy="371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F4FF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idx="4294967295" type="ctrTitle"/>
          </p:nvPr>
        </p:nvSpPr>
        <p:spPr>
          <a:xfrm>
            <a:off x="569526" y="1872450"/>
            <a:ext cx="6771000" cy="13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Logistics</a:t>
            </a:r>
            <a:endParaRPr b="1" sz="40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rgbClr val="0E3449"/>
                </a:solidFill>
                <a:latin typeface="Inter Medium"/>
                <a:ea typeface="Inter Medium"/>
                <a:cs typeface="Inter Medium"/>
                <a:sym typeface="Inter Medium"/>
              </a:rPr>
              <a:t>What will happen on D-Day</a:t>
            </a:r>
            <a:endParaRPr sz="3500">
              <a:solidFill>
                <a:srgbClr val="0E3449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5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/>
          <p:nvPr/>
        </p:nvSpPr>
        <p:spPr>
          <a:xfrm>
            <a:off x="5500" y="-17775"/>
            <a:ext cx="2978700" cy="51612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type="title"/>
          </p:nvPr>
        </p:nvSpPr>
        <p:spPr>
          <a:xfrm>
            <a:off x="381875" y="2177476"/>
            <a:ext cx="25131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>
                <a:solidFill>
                  <a:srgbClr val="015955"/>
                </a:solidFill>
                <a:latin typeface="Inter Medium"/>
                <a:ea typeface="Inter Medium"/>
                <a:cs typeface="Inter Medium"/>
                <a:sym typeface="Inter Medium"/>
              </a:rPr>
              <a:t>Course of </a:t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>
                <a:solidFill>
                  <a:srgbClr val="015955"/>
                </a:solidFill>
                <a:latin typeface="Inter Medium"/>
                <a:ea typeface="Inter Medium"/>
                <a:cs typeface="Inter Medium"/>
                <a:sym typeface="Inter Medium"/>
              </a:rPr>
              <a:t>the event</a:t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idx="4294967295" type="ctrTitle"/>
          </p:nvPr>
        </p:nvSpPr>
        <p:spPr>
          <a:xfrm>
            <a:off x="3369925" y="667146"/>
            <a:ext cx="4564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6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Demoday #54</a:t>
            </a:r>
            <a:endParaRPr sz="1600">
              <a:solidFill>
                <a:srgbClr val="4B5258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6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Monday 17th of June, from 6:30 pm</a:t>
            </a:r>
            <a:r>
              <a:rPr lang="fr" sz="16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endParaRPr sz="16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78" name="Google Shape;78;p16"/>
          <p:cNvSpPr/>
          <p:nvPr/>
        </p:nvSpPr>
        <p:spPr>
          <a:xfrm rot="-314828">
            <a:off x="3372001" y="1658636"/>
            <a:ext cx="295237" cy="46812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79" name="Google Shape;79;p16"/>
          <p:cNvSpPr txBox="1"/>
          <p:nvPr>
            <p:ph idx="4294967295" type="ctrTitle"/>
          </p:nvPr>
        </p:nvSpPr>
        <p:spPr>
          <a:xfrm>
            <a:off x="3753551" y="1415487"/>
            <a:ext cx="45078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Brief intro by the moderator (10 min) </a:t>
            </a:r>
            <a:endParaRPr sz="16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0" name="Google Shape;80;p16"/>
          <p:cNvSpPr txBox="1"/>
          <p:nvPr>
            <p:ph idx="4294967295" type="ctrTitle"/>
          </p:nvPr>
        </p:nvSpPr>
        <p:spPr>
          <a:xfrm>
            <a:off x="3753550" y="2476600"/>
            <a:ext cx="48879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Pitch of projects (8 min per group)</a:t>
            </a:r>
            <a:endParaRPr sz="16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1" name="Google Shape;81;p16"/>
          <p:cNvSpPr/>
          <p:nvPr/>
        </p:nvSpPr>
        <p:spPr>
          <a:xfrm rot="-314828">
            <a:off x="3372001" y="2679941"/>
            <a:ext cx="295237" cy="46812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82" name="Google Shape;82;p16"/>
          <p:cNvSpPr/>
          <p:nvPr/>
        </p:nvSpPr>
        <p:spPr>
          <a:xfrm rot="-314828">
            <a:off x="3372013" y="3175583"/>
            <a:ext cx="295237" cy="46812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2275" y="3932250"/>
            <a:ext cx="1185145" cy="12112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>
            <p:ph idx="4294967295" type="ctrTitle"/>
          </p:nvPr>
        </p:nvSpPr>
        <p:spPr>
          <a:xfrm>
            <a:off x="3753551" y="3010110"/>
            <a:ext cx="45078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Drinks 🍻</a:t>
            </a:r>
            <a:endParaRPr sz="16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5" name="Google Shape;85;p16"/>
          <p:cNvSpPr/>
          <p:nvPr/>
        </p:nvSpPr>
        <p:spPr>
          <a:xfrm rot="-314828">
            <a:off x="3372001" y="2157716"/>
            <a:ext cx="295237" cy="46812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86" name="Google Shape;86;p16"/>
          <p:cNvSpPr txBox="1"/>
          <p:nvPr>
            <p:ph idx="4294967295" type="ctrTitle"/>
          </p:nvPr>
        </p:nvSpPr>
        <p:spPr>
          <a:xfrm>
            <a:off x="3753550" y="1914574"/>
            <a:ext cx="51777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Teacher’s word (5 min)</a:t>
            </a:r>
            <a:endParaRPr sz="16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3369925" y="3875875"/>
            <a:ext cx="5086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🎓Don’t forget to invite your friends &amp; family to support you on this big day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4294967295" type="ctr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Pitch format</a:t>
            </a:r>
            <a:endParaRPr sz="25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2139" y="2937250"/>
            <a:ext cx="1929874" cy="220625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idx="4294967295" type="ctrTitle"/>
          </p:nvPr>
        </p:nvSpPr>
        <p:spPr>
          <a:xfrm>
            <a:off x="897364" y="1272334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6</a:t>
            </a: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minute </a:t>
            </a:r>
            <a:r>
              <a:rPr lang="fr" sz="20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pitch by the group</a:t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7" name="Google Shape;97;p17"/>
          <p:cNvSpPr/>
          <p:nvPr/>
        </p:nvSpPr>
        <p:spPr>
          <a:xfrm rot="-355994">
            <a:off x="559852" y="1515509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 txBox="1"/>
          <p:nvPr>
            <p:ph idx="4294967295" type="ctrTitle"/>
          </p:nvPr>
        </p:nvSpPr>
        <p:spPr>
          <a:xfrm>
            <a:off x="897375" y="1848276"/>
            <a:ext cx="7016700" cy="7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</a:t>
            </a: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minutes </a:t>
            </a:r>
            <a:r>
              <a:rPr lang="fr" sz="20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for questions (</a:t>
            </a:r>
            <a:r>
              <a:rPr lang="fr" sz="20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cancelled</a:t>
            </a:r>
            <a:r>
              <a:rPr lang="fr" sz="20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if we run late)</a:t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9" name="Google Shape;99;p17"/>
          <p:cNvSpPr/>
          <p:nvPr/>
        </p:nvSpPr>
        <p:spPr>
          <a:xfrm rot="-355994">
            <a:off x="559852" y="2091479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 txBox="1"/>
          <p:nvPr>
            <p:ph idx="4294967295" type="ctrTitle"/>
          </p:nvPr>
        </p:nvSpPr>
        <p:spPr>
          <a:xfrm>
            <a:off x="897375" y="3255451"/>
            <a:ext cx="7016700" cy="7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>
            <a:off x="0" y="-8850"/>
            <a:ext cx="3335400" cy="51612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 txBox="1"/>
          <p:nvPr>
            <p:ph type="title"/>
          </p:nvPr>
        </p:nvSpPr>
        <p:spPr>
          <a:xfrm>
            <a:off x="270150" y="2010750"/>
            <a:ext cx="2970900" cy="11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200">
                <a:solidFill>
                  <a:srgbClr val="015955"/>
                </a:solidFill>
                <a:latin typeface="Inter Medium"/>
                <a:ea typeface="Inter Medium"/>
                <a:cs typeface="Inter Medium"/>
                <a:sym typeface="Inter Medium"/>
              </a:rPr>
              <a:t>5 steps so everything runs </a:t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200">
                <a:solidFill>
                  <a:srgbClr val="015955"/>
                </a:solidFill>
                <a:latin typeface="Inter Medium"/>
                <a:ea typeface="Inter Medium"/>
                <a:cs typeface="Inter Medium"/>
                <a:sym typeface="Inter Medium"/>
              </a:rPr>
              <a:t>smoothly</a:t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>
            <p:ph type="title"/>
          </p:nvPr>
        </p:nvSpPr>
        <p:spPr>
          <a:xfrm>
            <a:off x="3624375" y="462750"/>
            <a:ext cx="5157600" cy="42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4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ASAP: </a:t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B5258"/>
              </a:buClr>
              <a:buSzPts val="1400"/>
              <a:buFont typeface="Inter Medium"/>
              <a:buChar char="●"/>
            </a:pPr>
            <a:r>
              <a:rPr lang="fr" sz="14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Save the date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: attendance is compulsory + we cannot change the time or the date.  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B5258"/>
              </a:buClr>
              <a:buSzPts val="1400"/>
              <a:buFont typeface="Inter Medium"/>
              <a:buChar char="●"/>
            </a:pPr>
            <a:r>
              <a:rPr lang="fr" sz="14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Fill in the spreadsheet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as soon as it is sent to you. 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4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The night before the DemoDay:</a:t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 Medium"/>
              <a:buChar char="●"/>
            </a:pPr>
            <a:r>
              <a:rPr lang="fr" sz="14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Add a sharable link to your GSlides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(no PPT, no PDF) on the spreadsheet + any video you’d like to show. </a:t>
            </a:r>
            <a:r>
              <a:rPr lang="fr" sz="1400">
                <a:solidFill>
                  <a:srgbClr val="FF0000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endParaRPr sz="1400">
              <a:solidFill>
                <a:srgbClr val="FF0000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FF0000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B5258"/>
              </a:buClr>
              <a:buSzPts val="1400"/>
              <a:buFont typeface="Inter Medium"/>
              <a:buChar char="●"/>
            </a:pPr>
            <a:r>
              <a:rPr lang="fr" sz="14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Check the running order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on the spreadsheet.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4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On D-Day : </a:t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B5258"/>
              </a:buClr>
              <a:buSzPts val="1400"/>
              <a:buFont typeface="Inter Medium"/>
              <a:buChar char="●"/>
            </a:pPr>
            <a:r>
              <a:rPr lang="fr" sz="14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Come in person!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It's much more fun to celebrate the end of your training IRL :)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B5258"/>
              </a:buClr>
              <a:buSzPts val="1400"/>
              <a:buFont typeface="Inter Medium"/>
              <a:buChar char="●"/>
            </a:pPr>
            <a:r>
              <a:rPr lang="fr" sz="1400">
                <a:solidFill>
                  <a:srgbClr val="4B5258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Gather upstairs or on Zoom 30 minutes before the start of your Demoday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for a briefing.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FF0000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F4F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idx="4294967295" type="ctrTitle"/>
          </p:nvPr>
        </p:nvSpPr>
        <p:spPr>
          <a:xfrm>
            <a:off x="560801" y="1872450"/>
            <a:ext cx="6771000" cy="13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Content</a:t>
            </a:r>
            <a:endParaRPr sz="40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3500">
                <a:solidFill>
                  <a:srgbClr val="0E3449"/>
                </a:solidFill>
                <a:latin typeface="Inter Medium"/>
                <a:ea typeface="Inter Medium"/>
                <a:cs typeface="Inter Medium"/>
                <a:sym typeface="Inter Medium"/>
              </a:rPr>
              <a:t>How to pitch your project</a:t>
            </a:r>
            <a:endParaRPr sz="3500">
              <a:solidFill>
                <a:srgbClr val="0E3449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5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/>
          <p:nvPr/>
        </p:nvSpPr>
        <p:spPr>
          <a:xfrm>
            <a:off x="0" y="-8850"/>
            <a:ext cx="3335400" cy="51612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>
            <p:ph type="title"/>
          </p:nvPr>
        </p:nvSpPr>
        <p:spPr>
          <a:xfrm>
            <a:off x="261425" y="2010750"/>
            <a:ext cx="2970900" cy="11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200">
                <a:solidFill>
                  <a:srgbClr val="015955"/>
                </a:solidFill>
                <a:latin typeface="Inter Medium"/>
                <a:ea typeface="Inter Medium"/>
                <a:cs typeface="Inter Medium"/>
                <a:sym typeface="Inter Medium"/>
              </a:rPr>
              <a:t>Get ready before the Projects Module</a:t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/>
          <p:nvPr/>
        </p:nvSpPr>
        <p:spPr>
          <a:xfrm rot="-355994">
            <a:off x="3718777" y="3851249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3" name="Google Shape;123;p20"/>
          <p:cNvSpPr txBox="1"/>
          <p:nvPr>
            <p:ph type="title"/>
          </p:nvPr>
        </p:nvSpPr>
        <p:spPr>
          <a:xfrm>
            <a:off x="4116950" y="1007961"/>
            <a:ext cx="47976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Find inspiration on our </a:t>
            </a:r>
            <a:r>
              <a:rPr lang="fr" sz="1400" u="sng">
                <a:solidFill>
                  <a:schemeClr val="hlink"/>
                </a:solidFill>
                <a:latin typeface="Inter Medium"/>
                <a:ea typeface="Inter Medium"/>
                <a:cs typeface="Inter Medium"/>
                <a:sym typeface="Inter Medium"/>
                <a:hlinkClick r:id="rId4"/>
              </a:rPr>
              <a:t>Youtube channel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" name="Google Shape;124;p20"/>
          <p:cNvSpPr/>
          <p:nvPr/>
        </p:nvSpPr>
        <p:spPr>
          <a:xfrm rot="-355994">
            <a:off x="3718777" y="3196166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B5258"/>
              </a:solidFill>
            </a:endParaRPr>
          </a:p>
        </p:txBody>
      </p:sp>
      <p:sp>
        <p:nvSpPr>
          <p:cNvPr id="125" name="Google Shape;125;p20"/>
          <p:cNvSpPr/>
          <p:nvPr/>
        </p:nvSpPr>
        <p:spPr>
          <a:xfrm rot="-355994">
            <a:off x="3718787" y="2541094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0"/>
          <p:cNvSpPr/>
          <p:nvPr/>
        </p:nvSpPr>
        <p:spPr>
          <a:xfrm rot="-355994">
            <a:off x="3718777" y="1886023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/>
          <p:nvPr/>
        </p:nvSpPr>
        <p:spPr>
          <a:xfrm rot="-355994">
            <a:off x="3718777" y="1230951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0"/>
          <p:cNvSpPr txBox="1"/>
          <p:nvPr>
            <p:ph type="title"/>
          </p:nvPr>
        </p:nvSpPr>
        <p:spPr>
          <a:xfrm>
            <a:off x="4116950" y="2341243"/>
            <a:ext cx="47976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4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For Data Science : 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No data = no project! Look for a 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convenient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dataset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" name="Google Shape;129;p20"/>
          <p:cNvSpPr txBox="1"/>
          <p:nvPr>
            <p:ph type="title"/>
          </p:nvPr>
        </p:nvSpPr>
        <p:spPr>
          <a:xfrm>
            <a:off x="4116950" y="3007884"/>
            <a:ext cx="47976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Ask your teacher’s help to identify a reasonable goal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4116950" y="3674525"/>
            <a:ext cx="461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More infos on </a:t>
            </a:r>
            <a:r>
              <a:rPr lang="fr" u="sng">
                <a:solidFill>
                  <a:schemeClr val="hlink"/>
                </a:solidFill>
                <a:latin typeface="Inter Medium"/>
                <a:ea typeface="Inter Medium"/>
                <a:cs typeface="Inter Medium"/>
                <a:sym typeface="Inter Medium"/>
                <a:hlinkClick r:id="rId5"/>
              </a:rPr>
              <a:t>JULIE</a:t>
            </a:r>
            <a:r>
              <a:rPr lang="fr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endParaRPr/>
          </a:p>
        </p:txBody>
      </p:sp>
      <p:sp>
        <p:nvSpPr>
          <p:cNvPr id="131" name="Google Shape;131;p20"/>
          <p:cNvSpPr txBox="1"/>
          <p:nvPr>
            <p:ph type="title"/>
          </p:nvPr>
        </p:nvSpPr>
        <p:spPr>
          <a:xfrm>
            <a:off x="4116950" y="1674602"/>
            <a:ext cx="47976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First: identify a large scope of fields / ideas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2" name="Google Shape;132;p20"/>
          <p:cNvSpPr txBox="1"/>
          <p:nvPr>
            <p:ph type="title"/>
          </p:nvPr>
        </p:nvSpPr>
        <p:spPr>
          <a:xfrm>
            <a:off x="4116950" y="424486"/>
            <a:ext cx="47976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B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rainstorm with your classmates !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3" name="Google Shape;133;p20"/>
          <p:cNvSpPr/>
          <p:nvPr/>
        </p:nvSpPr>
        <p:spPr>
          <a:xfrm rot="-355994">
            <a:off x="3718777" y="647476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/>
          <p:nvPr/>
        </p:nvSpPr>
        <p:spPr>
          <a:xfrm>
            <a:off x="0" y="-8850"/>
            <a:ext cx="3335400" cy="51612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1"/>
          <p:cNvSpPr txBox="1"/>
          <p:nvPr>
            <p:ph type="title"/>
          </p:nvPr>
        </p:nvSpPr>
        <p:spPr>
          <a:xfrm>
            <a:off x="261425" y="2010750"/>
            <a:ext cx="2970900" cy="11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200">
                <a:solidFill>
                  <a:srgbClr val="015955"/>
                </a:solidFill>
                <a:latin typeface="Inter Medium"/>
                <a:ea typeface="Inter Medium"/>
                <a:cs typeface="Inter Medium"/>
                <a:sym typeface="Inter Medium"/>
              </a:rPr>
              <a:t>5 tips to captivate </a:t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200">
                <a:solidFill>
                  <a:srgbClr val="015955"/>
                </a:solidFill>
                <a:latin typeface="Inter Medium"/>
                <a:ea typeface="Inter Medium"/>
                <a:cs typeface="Inter Medium"/>
                <a:sym typeface="Inter Medium"/>
              </a:rPr>
              <a:t>your audience </a:t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15955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/>
          <p:nvPr/>
        </p:nvSpPr>
        <p:spPr>
          <a:xfrm rot="-355994">
            <a:off x="3718777" y="3851249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42" name="Google Shape;142;p21"/>
          <p:cNvSpPr txBox="1"/>
          <p:nvPr>
            <p:ph type="title"/>
          </p:nvPr>
        </p:nvSpPr>
        <p:spPr>
          <a:xfrm>
            <a:off x="4116950" y="1007961"/>
            <a:ext cx="47976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Present your project like if you were telling a story. 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3" name="Google Shape;143;p21"/>
          <p:cNvSpPr/>
          <p:nvPr/>
        </p:nvSpPr>
        <p:spPr>
          <a:xfrm rot="-355994">
            <a:off x="3718777" y="3196166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B5258"/>
              </a:solidFill>
            </a:endParaRPr>
          </a:p>
        </p:txBody>
      </p:sp>
      <p:sp>
        <p:nvSpPr>
          <p:cNvPr id="144" name="Google Shape;144;p21"/>
          <p:cNvSpPr/>
          <p:nvPr/>
        </p:nvSpPr>
        <p:spPr>
          <a:xfrm rot="-355994">
            <a:off x="3718787" y="2541094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/>
          <p:nvPr/>
        </p:nvSpPr>
        <p:spPr>
          <a:xfrm rot="-355994">
            <a:off x="3718777" y="1886023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1"/>
          <p:cNvSpPr/>
          <p:nvPr/>
        </p:nvSpPr>
        <p:spPr>
          <a:xfrm rot="-355994">
            <a:off x="3718777" y="1230951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type="title"/>
          </p:nvPr>
        </p:nvSpPr>
        <p:spPr>
          <a:xfrm>
            <a:off x="4116950" y="2341243"/>
            <a:ext cx="47976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Use v</a:t>
            </a: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isuals : they are worth a thousand words!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4116950" y="3007884"/>
            <a:ext cx="47976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Take your time (while watching the time).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4116950" y="36745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Rehearse with your peers. </a:t>
            </a:r>
            <a:endParaRPr/>
          </a:p>
        </p:txBody>
      </p:sp>
      <p:sp>
        <p:nvSpPr>
          <p:cNvPr id="150" name="Google Shape;150;p21"/>
          <p:cNvSpPr txBox="1"/>
          <p:nvPr>
            <p:ph type="title"/>
          </p:nvPr>
        </p:nvSpPr>
        <p:spPr>
          <a:xfrm>
            <a:off x="4116950" y="1674602"/>
            <a:ext cx="47976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Don’t put too much text and structure it (lists, bold).</a:t>
            </a:r>
            <a:endParaRPr sz="14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